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6"/>
  </p:notesMasterIdLst>
  <p:sldIdLst>
    <p:sldId id="299" r:id="rId2"/>
    <p:sldId id="275" r:id="rId3"/>
    <p:sldId id="276" r:id="rId4"/>
    <p:sldId id="282" r:id="rId5"/>
  </p:sldIdLst>
  <p:sldSz cx="9144000" cy="6858000" type="screen4x3"/>
  <p:notesSz cx="6858000" cy="9144000"/>
  <p:defaultTextStyle>
    <a:defPPr>
      <a:defRPr lang="ar-IQ"/>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663300"/>
    <a:srgbClr val="FFFF66"/>
    <a:srgbClr val="FF00FF"/>
    <a:srgbClr val="3366FF"/>
    <a:srgbClr val="66CCFF"/>
    <a:srgbClr val="808000"/>
    <a:srgbClr val="FF6699"/>
    <a:srgbClr val="FF66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152" autoAdjust="0"/>
    <p:restoredTop sz="93322" autoAdjust="0"/>
  </p:normalViewPr>
  <p:slideViewPr>
    <p:cSldViewPr>
      <p:cViewPr>
        <p:scale>
          <a:sx n="59" d="100"/>
          <a:sy n="59" d="100"/>
        </p:scale>
        <p:origin x="-1878" y="-5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a:latin typeface="+mn-lt"/>
                <a:cs typeface="+mn-cs"/>
              </a:defRPr>
            </a:lvl1pPr>
          </a:lstStyle>
          <a:p>
            <a:pPr>
              <a:defRPr/>
            </a:pPr>
            <a:fld id="{DB97B0F9-32B4-4051-A313-7BA5182953D3}" type="datetimeFigureOut">
              <a:rPr lang="ar-IQ"/>
              <a:pPr>
                <a:defRPr/>
              </a:pPr>
              <a:t>18/04/1440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IQ" noProof="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a:latin typeface="+mn-lt"/>
                <a:cs typeface="+mn-cs"/>
              </a:defRPr>
            </a:lvl1pPr>
          </a:lstStyle>
          <a:p>
            <a:pPr>
              <a:defRPr/>
            </a:pPr>
            <a:fld id="{A1E20BE0-DB13-4BD2-AA37-57E2EE1100D0}" type="slidenum">
              <a:rPr lang="ar-IQ"/>
              <a:pPr>
                <a:defRPr/>
              </a:pPr>
              <a:t>‹#›</a:t>
            </a:fld>
            <a:endParaRPr lang="ar-IQ"/>
          </a:p>
        </p:txBody>
      </p:sp>
    </p:spTree>
    <p:extLst>
      <p:ext uri="{BB962C8B-B14F-4D97-AF65-F5344CB8AC3E}">
        <p14:creationId xmlns:p14="http://schemas.microsoft.com/office/powerpoint/2010/main" val="3612992513"/>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عنوان 28"/>
          <p:cNvSpPr>
            <a:spLocks noGrp="1"/>
          </p:cNvSpPr>
          <p:nvPr>
            <p:ph type="ctrTitle"/>
          </p:nvPr>
        </p:nvSpPr>
        <p:spPr>
          <a:xfrm>
            <a:off x="381000" y="4853411"/>
            <a:ext cx="8458200" cy="1222375"/>
          </a:xfrm>
        </p:spPr>
        <p:txBody>
          <a:bodyPr anchor="t"/>
          <a:lstStyle/>
          <a:p>
            <a:r>
              <a:rPr lang="ar-SA" smtClean="0"/>
              <a:t>انقر لتحرير نمط العنوان الرئيسي</a:t>
            </a:r>
            <a:endParaRPr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5" name="عنصر نائب للتاريخ 15"/>
          <p:cNvSpPr>
            <a:spLocks noGrp="1"/>
          </p:cNvSpPr>
          <p:nvPr>
            <p:ph type="dt" sz="half" idx="10"/>
          </p:nvPr>
        </p:nvSpPr>
        <p:spPr/>
        <p:txBody>
          <a:bodyPr/>
          <a:lstStyle>
            <a:lvl1pPr>
              <a:defRPr/>
            </a:lvl1pPr>
          </a:lstStyle>
          <a:p>
            <a:pPr>
              <a:defRPr/>
            </a:pPr>
            <a:fld id="{57436303-1A76-45A5-AEA1-31D6E249A4D7}" type="datetimeFigureOut">
              <a:rPr lang="ar-IQ"/>
              <a:pPr>
                <a:defRPr/>
              </a:pPr>
              <a:t>18/04/1440</a:t>
            </a:fld>
            <a:endParaRPr lang="ar-IQ"/>
          </a:p>
        </p:txBody>
      </p:sp>
      <p:sp>
        <p:nvSpPr>
          <p:cNvPr id="6" name="عنصر نائب للتذييل 1"/>
          <p:cNvSpPr>
            <a:spLocks noGrp="1"/>
          </p:cNvSpPr>
          <p:nvPr>
            <p:ph type="ftr" sz="quarter" idx="11"/>
          </p:nvPr>
        </p:nvSpPr>
        <p:spPr/>
        <p:txBody>
          <a:bodyPr/>
          <a:lstStyle>
            <a:lvl1pPr>
              <a:defRPr/>
            </a:lvl1pPr>
          </a:lstStyle>
          <a:p>
            <a:pPr>
              <a:defRPr/>
            </a:pPr>
            <a:endParaRPr lang="ar-IQ"/>
          </a:p>
        </p:txBody>
      </p:sp>
      <p:sp>
        <p:nvSpPr>
          <p:cNvPr id="7" name="عنصر نائب لرقم الشريحة 14"/>
          <p:cNvSpPr>
            <a:spLocks noGrp="1"/>
          </p:cNvSpPr>
          <p:nvPr>
            <p:ph type="sldNum" sz="quarter" idx="12"/>
          </p:nvPr>
        </p:nvSpPr>
        <p:spPr>
          <a:xfrm>
            <a:off x="8229600" y="6473825"/>
            <a:ext cx="758825" cy="247650"/>
          </a:xfrm>
        </p:spPr>
        <p:txBody>
          <a:bodyPr/>
          <a:lstStyle>
            <a:lvl1pPr>
              <a:defRPr/>
            </a:lvl1pPr>
          </a:lstStyle>
          <a:p>
            <a:pPr>
              <a:defRPr/>
            </a:pPr>
            <a:fld id="{C1EE8283-9765-4B72-BB1F-73B2A2ED9308}" type="slidenum">
              <a:rPr lang="ar-IQ"/>
              <a:pPr>
                <a:defRPr/>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10"/>
          <p:cNvSpPr>
            <a:spLocks noGrp="1"/>
          </p:cNvSpPr>
          <p:nvPr>
            <p:ph type="dt" sz="half" idx="10"/>
          </p:nvPr>
        </p:nvSpPr>
        <p:spPr/>
        <p:txBody>
          <a:bodyPr/>
          <a:lstStyle>
            <a:lvl1pPr>
              <a:defRPr/>
            </a:lvl1pPr>
          </a:lstStyle>
          <a:p>
            <a:pPr>
              <a:defRPr/>
            </a:pPr>
            <a:fld id="{19E69396-4587-4E9E-A327-0213BD5718C8}" type="datetimeFigureOut">
              <a:rPr lang="ar-IQ"/>
              <a:pPr>
                <a:defRPr/>
              </a:pPr>
              <a:t>18/04/1440</a:t>
            </a:fld>
            <a:endParaRPr lang="ar-IQ"/>
          </a:p>
        </p:txBody>
      </p:sp>
      <p:sp>
        <p:nvSpPr>
          <p:cNvPr id="5" name="عنصر نائب للتذييل 27"/>
          <p:cNvSpPr>
            <a:spLocks noGrp="1"/>
          </p:cNvSpPr>
          <p:nvPr>
            <p:ph type="ftr" sz="quarter" idx="11"/>
          </p:nvPr>
        </p:nvSpPr>
        <p:spPr/>
        <p:txBody>
          <a:bodyPr/>
          <a:lstStyle>
            <a:lvl1pPr>
              <a:defRPr/>
            </a:lvl1pPr>
          </a:lstStyle>
          <a:p>
            <a:pPr>
              <a:defRPr/>
            </a:pPr>
            <a:endParaRPr lang="ar-IQ"/>
          </a:p>
        </p:txBody>
      </p:sp>
      <p:sp>
        <p:nvSpPr>
          <p:cNvPr id="6" name="عنصر نائب لرقم الشريحة 4"/>
          <p:cNvSpPr>
            <a:spLocks noGrp="1"/>
          </p:cNvSpPr>
          <p:nvPr>
            <p:ph type="sldNum" sz="quarter" idx="12"/>
          </p:nvPr>
        </p:nvSpPr>
        <p:spPr/>
        <p:txBody>
          <a:bodyPr/>
          <a:lstStyle>
            <a:lvl1pPr>
              <a:defRPr/>
            </a:lvl1pPr>
          </a:lstStyle>
          <a:p>
            <a:pPr>
              <a:defRPr/>
            </a:pPr>
            <a:fld id="{2E83A20A-87BC-41CC-814C-54819A0F5A3F}" type="slidenum">
              <a:rPr lang="ar-IQ"/>
              <a:pPr>
                <a:defRPr/>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pPr>
              <a:defRPr/>
            </a:pPr>
            <a:fld id="{E417F2CC-19F8-41FA-938B-37DB673B77C8}" type="datetimeFigureOut">
              <a:rPr lang="ar-IQ"/>
              <a:pPr>
                <a:defRPr/>
              </a:pPr>
              <a:t>18/04/1440</a:t>
            </a:fld>
            <a:endParaRPr lang="ar-IQ"/>
          </a:p>
        </p:txBody>
      </p:sp>
      <p:sp>
        <p:nvSpPr>
          <p:cNvPr id="5" name="عنصر نائب للتذييل 4"/>
          <p:cNvSpPr>
            <a:spLocks noGrp="1"/>
          </p:cNvSpPr>
          <p:nvPr>
            <p:ph type="ftr" sz="quarter" idx="11"/>
          </p:nvPr>
        </p:nvSpPr>
        <p:spPr/>
        <p:txBody>
          <a:bodyPr/>
          <a:lstStyle>
            <a:lvl1pPr>
              <a:defRPr/>
            </a:lvl1pPr>
          </a:lstStyle>
          <a:p>
            <a:pPr>
              <a:defRPr/>
            </a:pPr>
            <a:endParaRPr lang="ar-IQ"/>
          </a:p>
        </p:txBody>
      </p:sp>
      <p:sp>
        <p:nvSpPr>
          <p:cNvPr id="6" name="عنصر نائب لرقم الشريحة 5"/>
          <p:cNvSpPr>
            <a:spLocks noGrp="1"/>
          </p:cNvSpPr>
          <p:nvPr>
            <p:ph type="sldNum" sz="quarter" idx="12"/>
          </p:nvPr>
        </p:nvSpPr>
        <p:spPr/>
        <p:txBody>
          <a:bodyPr/>
          <a:lstStyle>
            <a:lvl1pPr>
              <a:defRPr/>
            </a:lvl1pPr>
          </a:lstStyle>
          <a:p>
            <a:pPr>
              <a:defRPr/>
            </a:pPr>
            <a:fld id="{758278E8-2BF2-43AC-B2E9-0B3484665269}" type="slidenum">
              <a:rPr lang="ar-IQ"/>
              <a:pPr>
                <a:defRPr/>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lang="ar-SA" smtClean="0"/>
              <a:t>انقر لتحرير نمط العنوان الرئيسي</a:t>
            </a:r>
            <a:endParaRPr lang="en-US"/>
          </a:p>
        </p:txBody>
      </p:sp>
      <p:sp>
        <p:nvSpPr>
          <p:cNvPr id="27" name="عنصر نائب للمحتوى 26"/>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4"/>
          <p:cNvSpPr>
            <a:spLocks noGrp="1"/>
          </p:cNvSpPr>
          <p:nvPr>
            <p:ph type="dt" sz="half" idx="10"/>
          </p:nvPr>
        </p:nvSpPr>
        <p:spPr/>
        <p:txBody>
          <a:bodyPr/>
          <a:lstStyle>
            <a:lvl1pPr>
              <a:defRPr/>
            </a:lvl1pPr>
          </a:lstStyle>
          <a:p>
            <a:pPr>
              <a:defRPr/>
            </a:pPr>
            <a:fld id="{ECD9B051-81C9-467C-BD8A-BC93A6B0FE30}" type="datetimeFigureOut">
              <a:rPr lang="ar-IQ"/>
              <a:pPr>
                <a:defRPr/>
              </a:pPr>
              <a:t>18/04/1440</a:t>
            </a:fld>
            <a:endParaRPr lang="ar-IQ"/>
          </a:p>
        </p:txBody>
      </p:sp>
      <p:sp>
        <p:nvSpPr>
          <p:cNvPr id="5" name="عنصر نائب للتذييل 18"/>
          <p:cNvSpPr>
            <a:spLocks noGrp="1"/>
          </p:cNvSpPr>
          <p:nvPr>
            <p:ph type="ftr" sz="quarter" idx="11"/>
          </p:nvPr>
        </p:nvSpPr>
        <p:spPr>
          <a:xfrm>
            <a:off x="3581400" y="76200"/>
            <a:ext cx="2895600" cy="288925"/>
          </a:xfrm>
        </p:spPr>
        <p:txBody>
          <a:bodyPr/>
          <a:lstStyle>
            <a:lvl1pPr>
              <a:defRPr/>
            </a:lvl1pPr>
          </a:lstStyle>
          <a:p>
            <a:pPr>
              <a:defRPr/>
            </a:pPr>
            <a:endParaRPr lang="ar-IQ"/>
          </a:p>
        </p:txBody>
      </p:sp>
      <p:sp>
        <p:nvSpPr>
          <p:cNvPr id="6" name="عنصر نائب لرقم الشريحة 15"/>
          <p:cNvSpPr>
            <a:spLocks noGrp="1"/>
          </p:cNvSpPr>
          <p:nvPr>
            <p:ph type="sldNum" sz="quarter" idx="12"/>
          </p:nvPr>
        </p:nvSpPr>
        <p:spPr>
          <a:xfrm>
            <a:off x="8229600" y="6473825"/>
            <a:ext cx="758825" cy="247650"/>
          </a:xfrm>
        </p:spPr>
        <p:txBody>
          <a:bodyPr/>
          <a:lstStyle>
            <a:lvl1pPr>
              <a:defRPr/>
            </a:lvl1pPr>
          </a:lstStyle>
          <a:p>
            <a:pPr>
              <a:defRPr/>
            </a:pPr>
            <a:fld id="{B5B30DE0-0986-4BD1-9D56-07EA07857F52}" type="slidenum">
              <a:rPr lang="ar-IQ"/>
              <a:pPr>
                <a:defRPr/>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4"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lang="ar-SA" smtClean="0"/>
              <a:t>انقر لتحرير نمط العنوان الرئيسي</a:t>
            </a:r>
            <a:endParaRPr lang="en-US"/>
          </a:p>
        </p:txBody>
      </p:sp>
      <p:sp>
        <p:nvSpPr>
          <p:cNvPr id="5" name="عنصر نائب للتاريخ 18"/>
          <p:cNvSpPr>
            <a:spLocks noGrp="1"/>
          </p:cNvSpPr>
          <p:nvPr>
            <p:ph type="dt" sz="half" idx="10"/>
          </p:nvPr>
        </p:nvSpPr>
        <p:spPr/>
        <p:txBody>
          <a:bodyPr/>
          <a:lstStyle>
            <a:lvl1pPr>
              <a:defRPr/>
            </a:lvl1pPr>
          </a:lstStyle>
          <a:p>
            <a:pPr>
              <a:defRPr/>
            </a:pPr>
            <a:fld id="{C44EC12B-8919-47E4-A393-508B1BAD40F1}" type="datetimeFigureOut">
              <a:rPr lang="ar-IQ"/>
              <a:pPr>
                <a:defRPr/>
              </a:pPr>
              <a:t>18/04/1440</a:t>
            </a:fld>
            <a:endParaRPr lang="ar-IQ"/>
          </a:p>
        </p:txBody>
      </p:sp>
      <p:sp>
        <p:nvSpPr>
          <p:cNvPr id="7" name="عنصر نائب للتذييل 10"/>
          <p:cNvSpPr>
            <a:spLocks noGrp="1"/>
          </p:cNvSpPr>
          <p:nvPr>
            <p:ph type="ftr" sz="quarter" idx="11"/>
          </p:nvPr>
        </p:nvSpPr>
        <p:spPr/>
        <p:txBody>
          <a:bodyPr/>
          <a:lstStyle>
            <a:lvl1pPr>
              <a:defRPr/>
            </a:lvl1pPr>
          </a:lstStyle>
          <a:p>
            <a:pPr>
              <a:defRPr/>
            </a:pPr>
            <a:endParaRPr lang="ar-IQ"/>
          </a:p>
        </p:txBody>
      </p:sp>
      <p:sp>
        <p:nvSpPr>
          <p:cNvPr id="9" name="عنصر نائب لرقم الشريحة 15"/>
          <p:cNvSpPr>
            <a:spLocks noGrp="1"/>
          </p:cNvSpPr>
          <p:nvPr>
            <p:ph type="sldNum" sz="quarter" idx="12"/>
          </p:nvPr>
        </p:nvSpPr>
        <p:spPr/>
        <p:txBody>
          <a:bodyPr/>
          <a:lstStyle>
            <a:lvl1pPr>
              <a:defRPr/>
            </a:lvl1pPr>
          </a:lstStyle>
          <a:p>
            <a:pPr>
              <a:defRPr/>
            </a:pPr>
            <a:fld id="{B61C4919-BEE4-47F9-B77A-4716872AA836}" type="slidenum">
              <a:rPr lang="ar-IQ"/>
              <a:pPr>
                <a:defRPr/>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10"/>
          <p:cNvSpPr>
            <a:spLocks noGrp="1"/>
          </p:cNvSpPr>
          <p:nvPr>
            <p:ph type="dt" sz="half" idx="10"/>
          </p:nvPr>
        </p:nvSpPr>
        <p:spPr/>
        <p:txBody>
          <a:bodyPr/>
          <a:lstStyle>
            <a:lvl1pPr>
              <a:defRPr/>
            </a:lvl1pPr>
          </a:lstStyle>
          <a:p>
            <a:pPr>
              <a:defRPr/>
            </a:pPr>
            <a:fld id="{CFB14741-5A98-4F7E-BD68-7F961007F712}" type="datetimeFigureOut">
              <a:rPr lang="ar-IQ"/>
              <a:pPr>
                <a:defRPr/>
              </a:pPr>
              <a:t>18/04/1440</a:t>
            </a:fld>
            <a:endParaRPr lang="ar-IQ"/>
          </a:p>
        </p:txBody>
      </p:sp>
      <p:sp>
        <p:nvSpPr>
          <p:cNvPr id="6" name="عنصر نائب للتذييل 27"/>
          <p:cNvSpPr>
            <a:spLocks noGrp="1"/>
          </p:cNvSpPr>
          <p:nvPr>
            <p:ph type="ftr" sz="quarter" idx="11"/>
          </p:nvPr>
        </p:nvSpPr>
        <p:spPr/>
        <p:txBody>
          <a:bodyPr/>
          <a:lstStyle>
            <a:lvl1pPr>
              <a:defRPr/>
            </a:lvl1pPr>
          </a:lstStyle>
          <a:p>
            <a:pPr>
              <a:defRPr/>
            </a:pPr>
            <a:endParaRPr lang="ar-IQ"/>
          </a:p>
        </p:txBody>
      </p:sp>
      <p:sp>
        <p:nvSpPr>
          <p:cNvPr id="7" name="عنصر نائب لرقم الشريحة 4"/>
          <p:cNvSpPr>
            <a:spLocks noGrp="1"/>
          </p:cNvSpPr>
          <p:nvPr>
            <p:ph type="sldNum" sz="quarter" idx="12"/>
          </p:nvPr>
        </p:nvSpPr>
        <p:spPr/>
        <p:txBody>
          <a:bodyPr/>
          <a:lstStyle>
            <a:lvl1pPr>
              <a:defRPr/>
            </a:lvl1pPr>
          </a:lstStyle>
          <a:p>
            <a:pPr>
              <a:defRPr/>
            </a:pPr>
            <a:fld id="{42ECF753-61A7-4ED8-9816-2841DA8A3E07}" type="slidenum">
              <a:rPr lang="ar-IQ"/>
              <a:pPr>
                <a:defRPr/>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7"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عنوان 28"/>
          <p:cNvSpPr>
            <a:spLocks noGrp="1"/>
          </p:cNvSpPr>
          <p:nvPr>
            <p:ph type="title"/>
          </p:nvPr>
        </p:nvSpPr>
        <p:spPr>
          <a:xfrm>
            <a:off x="304800" y="5410200"/>
            <a:ext cx="8610600" cy="882650"/>
          </a:xfrm>
        </p:spPr>
        <p:txBody>
          <a:bodyPr/>
          <a:lstStyle>
            <a:lvl1pPr>
              <a:defRPr/>
            </a:lvl1pPr>
          </a:lstStyle>
          <a:p>
            <a:r>
              <a:rPr lang="ar-SA" smtClean="0"/>
              <a:t>انقر لتحرير نمط العنوان الرئيسي</a:t>
            </a:r>
            <a:endParaRPr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8" name="عنصر نائب للتاريخ 9"/>
          <p:cNvSpPr>
            <a:spLocks noGrp="1"/>
          </p:cNvSpPr>
          <p:nvPr>
            <p:ph type="dt" sz="half" idx="10"/>
          </p:nvPr>
        </p:nvSpPr>
        <p:spPr/>
        <p:txBody>
          <a:bodyPr/>
          <a:lstStyle>
            <a:lvl1pPr>
              <a:defRPr/>
            </a:lvl1pPr>
          </a:lstStyle>
          <a:p>
            <a:pPr>
              <a:defRPr/>
            </a:pPr>
            <a:fld id="{95401D57-0C20-464F-9BB2-52BE526A3235}" type="datetimeFigureOut">
              <a:rPr lang="ar-IQ"/>
              <a:pPr>
                <a:defRPr/>
              </a:pPr>
              <a:t>18/04/1440</a:t>
            </a:fld>
            <a:endParaRPr lang="ar-IQ"/>
          </a:p>
        </p:txBody>
      </p:sp>
      <p:sp>
        <p:nvSpPr>
          <p:cNvPr id="9" name="عنصر نائب للتذييل 5"/>
          <p:cNvSpPr>
            <a:spLocks noGrp="1"/>
          </p:cNvSpPr>
          <p:nvPr>
            <p:ph type="ftr" sz="quarter" idx="11"/>
          </p:nvPr>
        </p:nvSpPr>
        <p:spPr/>
        <p:txBody>
          <a:bodyPr/>
          <a:lstStyle>
            <a:lvl1pPr>
              <a:defRPr/>
            </a:lvl1pPr>
          </a:lstStyle>
          <a:p>
            <a:pPr>
              <a:defRPr/>
            </a:pPr>
            <a:endParaRPr lang="ar-IQ"/>
          </a:p>
        </p:txBody>
      </p:sp>
      <p:sp>
        <p:nvSpPr>
          <p:cNvPr id="10" name="عنصر نائب لرقم الشريحة 6"/>
          <p:cNvSpPr>
            <a:spLocks noGrp="1"/>
          </p:cNvSpPr>
          <p:nvPr>
            <p:ph type="sldNum" sz="quarter" idx="12"/>
          </p:nvPr>
        </p:nvSpPr>
        <p:spPr>
          <a:xfrm>
            <a:off x="8229600" y="6477000"/>
            <a:ext cx="762000" cy="247650"/>
          </a:xfrm>
        </p:spPr>
        <p:txBody>
          <a:bodyPr/>
          <a:lstStyle>
            <a:lvl1pPr>
              <a:defRPr/>
            </a:lvl1pPr>
          </a:lstStyle>
          <a:p>
            <a:pPr>
              <a:defRPr/>
            </a:pPr>
            <a:fld id="{F295B091-1965-4FE5-809F-2628DEDEBF89}" type="slidenum">
              <a:rPr lang="ar-IQ"/>
              <a:pPr>
                <a:defRPr/>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3" name="عنصر نائب للتاريخ 10"/>
          <p:cNvSpPr>
            <a:spLocks noGrp="1"/>
          </p:cNvSpPr>
          <p:nvPr>
            <p:ph type="dt" sz="half" idx="10"/>
          </p:nvPr>
        </p:nvSpPr>
        <p:spPr/>
        <p:txBody>
          <a:bodyPr/>
          <a:lstStyle>
            <a:lvl1pPr>
              <a:defRPr/>
            </a:lvl1pPr>
          </a:lstStyle>
          <a:p>
            <a:pPr>
              <a:defRPr/>
            </a:pPr>
            <a:fld id="{B5FDEFA7-0E33-4711-ACB1-07B47BAE6453}" type="datetimeFigureOut">
              <a:rPr lang="ar-IQ"/>
              <a:pPr>
                <a:defRPr/>
              </a:pPr>
              <a:t>18/04/1440</a:t>
            </a:fld>
            <a:endParaRPr lang="ar-IQ"/>
          </a:p>
        </p:txBody>
      </p:sp>
      <p:sp>
        <p:nvSpPr>
          <p:cNvPr id="4" name="عنصر نائب للتذييل 27"/>
          <p:cNvSpPr>
            <a:spLocks noGrp="1"/>
          </p:cNvSpPr>
          <p:nvPr>
            <p:ph type="ftr" sz="quarter" idx="11"/>
          </p:nvPr>
        </p:nvSpPr>
        <p:spPr/>
        <p:txBody>
          <a:bodyPr/>
          <a:lstStyle>
            <a:lvl1pPr>
              <a:defRPr/>
            </a:lvl1pPr>
          </a:lstStyle>
          <a:p>
            <a:pPr>
              <a:defRPr/>
            </a:pPr>
            <a:endParaRPr lang="ar-IQ"/>
          </a:p>
        </p:txBody>
      </p:sp>
      <p:sp>
        <p:nvSpPr>
          <p:cNvPr id="5" name="عنصر نائب لرقم الشريحة 4"/>
          <p:cNvSpPr>
            <a:spLocks noGrp="1"/>
          </p:cNvSpPr>
          <p:nvPr>
            <p:ph type="sldNum" sz="quarter" idx="12"/>
          </p:nvPr>
        </p:nvSpPr>
        <p:spPr/>
        <p:txBody>
          <a:bodyPr/>
          <a:lstStyle>
            <a:lvl1pPr>
              <a:defRPr/>
            </a:lvl1pPr>
          </a:lstStyle>
          <a:p>
            <a:pPr>
              <a:defRPr/>
            </a:pPr>
            <a:fld id="{10BB4087-7117-43EB-A63F-738540B5EB2D}" type="slidenum">
              <a:rPr lang="ar-IQ"/>
              <a:pPr>
                <a:defRPr/>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2"/>
          <p:cNvSpPr>
            <a:spLocks noGrp="1"/>
          </p:cNvSpPr>
          <p:nvPr>
            <p:ph type="dt" sz="half" idx="10"/>
          </p:nvPr>
        </p:nvSpPr>
        <p:spPr/>
        <p:txBody>
          <a:bodyPr/>
          <a:lstStyle>
            <a:lvl1pPr>
              <a:defRPr/>
            </a:lvl1pPr>
          </a:lstStyle>
          <a:p>
            <a:pPr>
              <a:defRPr/>
            </a:pPr>
            <a:fld id="{0522359A-213C-4BAE-BB1B-E7B16A972D32}" type="datetimeFigureOut">
              <a:rPr lang="ar-IQ"/>
              <a:pPr>
                <a:defRPr/>
              </a:pPr>
              <a:t>18/04/1440</a:t>
            </a:fld>
            <a:endParaRPr lang="ar-IQ"/>
          </a:p>
        </p:txBody>
      </p:sp>
      <p:sp>
        <p:nvSpPr>
          <p:cNvPr id="3" name="عنصر نائب للتذييل 23"/>
          <p:cNvSpPr>
            <a:spLocks noGrp="1"/>
          </p:cNvSpPr>
          <p:nvPr>
            <p:ph type="ftr" sz="quarter" idx="11"/>
          </p:nvPr>
        </p:nvSpPr>
        <p:spPr/>
        <p:txBody>
          <a:bodyPr/>
          <a:lstStyle>
            <a:lvl1pPr>
              <a:defRPr/>
            </a:lvl1pPr>
          </a:lstStyle>
          <a:p>
            <a:pPr>
              <a:defRPr/>
            </a:pPr>
            <a:endParaRPr lang="ar-IQ"/>
          </a:p>
        </p:txBody>
      </p:sp>
      <p:sp>
        <p:nvSpPr>
          <p:cNvPr id="4" name="عنصر نائب لرقم الشريحة 6"/>
          <p:cNvSpPr>
            <a:spLocks noGrp="1"/>
          </p:cNvSpPr>
          <p:nvPr>
            <p:ph type="sldNum" sz="quarter" idx="12"/>
          </p:nvPr>
        </p:nvSpPr>
        <p:spPr/>
        <p:txBody>
          <a:bodyPr/>
          <a:lstStyle>
            <a:lvl1pPr>
              <a:defRPr/>
            </a:lvl1pPr>
          </a:lstStyle>
          <a:p>
            <a:pPr>
              <a:defRPr/>
            </a:pPr>
            <a:fld id="{3C0B2BBE-0D6B-44F0-A81A-7B639960A386}" type="slidenum">
              <a:rPr lang="ar-IQ"/>
              <a:pPr>
                <a:defRPr/>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5"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عنوان 11"/>
          <p:cNvSpPr>
            <a:spLocks noGrp="1"/>
          </p:cNvSpPr>
          <p:nvPr>
            <p:ph type="title"/>
          </p:nvPr>
        </p:nvSpPr>
        <p:spPr>
          <a:xfrm>
            <a:off x="457200" y="5486400"/>
            <a:ext cx="8458200" cy="520700"/>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اريخ 24"/>
          <p:cNvSpPr>
            <a:spLocks noGrp="1"/>
          </p:cNvSpPr>
          <p:nvPr>
            <p:ph type="dt" sz="half" idx="10"/>
          </p:nvPr>
        </p:nvSpPr>
        <p:spPr/>
        <p:txBody>
          <a:bodyPr/>
          <a:lstStyle>
            <a:lvl1pPr>
              <a:defRPr/>
            </a:lvl1pPr>
          </a:lstStyle>
          <a:p>
            <a:pPr>
              <a:defRPr/>
            </a:pPr>
            <a:fld id="{1A88F2C7-C220-4131-9EB0-7E5E2207D965}" type="datetimeFigureOut">
              <a:rPr lang="ar-IQ"/>
              <a:pPr>
                <a:defRPr/>
              </a:pPr>
              <a:t>18/04/1440</a:t>
            </a:fld>
            <a:endParaRPr lang="ar-IQ"/>
          </a:p>
        </p:txBody>
      </p:sp>
      <p:sp>
        <p:nvSpPr>
          <p:cNvPr id="7" name="عنصر نائب للتذييل 28"/>
          <p:cNvSpPr>
            <a:spLocks noGrp="1"/>
          </p:cNvSpPr>
          <p:nvPr>
            <p:ph type="ftr" sz="quarter" idx="11"/>
          </p:nvPr>
        </p:nvSpPr>
        <p:spPr/>
        <p:txBody>
          <a:bodyPr/>
          <a:lstStyle>
            <a:lvl1pPr>
              <a:defRPr/>
            </a:lvl1pPr>
          </a:lstStyle>
          <a:p>
            <a:pPr>
              <a:defRPr/>
            </a:pPr>
            <a:endParaRPr lang="ar-IQ"/>
          </a:p>
        </p:txBody>
      </p:sp>
      <p:sp>
        <p:nvSpPr>
          <p:cNvPr id="8" name="عنصر نائب لرقم الشريحة 6"/>
          <p:cNvSpPr>
            <a:spLocks noGrp="1"/>
          </p:cNvSpPr>
          <p:nvPr>
            <p:ph type="sldNum" sz="quarter" idx="12"/>
          </p:nvPr>
        </p:nvSpPr>
        <p:spPr/>
        <p:txBody>
          <a:bodyPr/>
          <a:lstStyle>
            <a:lvl1pPr>
              <a:defRPr/>
            </a:lvl1pPr>
          </a:lstStyle>
          <a:p>
            <a:pPr>
              <a:defRPr/>
            </a:pPr>
            <a:fld id="{EC388E19-2591-4D76-B09F-9039340A6772}" type="slidenum">
              <a:rPr lang="ar-IQ"/>
              <a:pPr>
                <a:defRPr/>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ar-SA" noProof="0" smtClean="0"/>
              <a:t>انقر فوق الرمز لإضافة صورة</a:t>
            </a:r>
            <a:endParaRPr lang="en-US" noProof="0" dirty="0"/>
          </a:p>
        </p:txBody>
      </p:sp>
      <p:sp>
        <p:nvSpPr>
          <p:cNvPr id="17" name="عنوان 16"/>
          <p:cNvSpPr>
            <a:spLocks noGrp="1"/>
          </p:cNvSpPr>
          <p:nvPr>
            <p:ph type="title"/>
          </p:nvPr>
        </p:nvSpPr>
        <p:spPr>
          <a:xfrm>
            <a:off x="381000" y="4993760"/>
            <a:ext cx="5867400" cy="522288"/>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ar-SA" smtClean="0"/>
              <a:t>انقر لتحرير أنماط النص الرئيسي</a:t>
            </a:r>
          </a:p>
        </p:txBody>
      </p:sp>
      <p:sp>
        <p:nvSpPr>
          <p:cNvPr id="5" name="عنصر نائب للتاريخ 6"/>
          <p:cNvSpPr>
            <a:spLocks noGrp="1"/>
          </p:cNvSpPr>
          <p:nvPr>
            <p:ph type="dt" sz="half" idx="10"/>
          </p:nvPr>
        </p:nvSpPr>
        <p:spPr/>
        <p:txBody>
          <a:bodyPr/>
          <a:lstStyle>
            <a:lvl1pPr>
              <a:defRPr/>
            </a:lvl1pPr>
          </a:lstStyle>
          <a:p>
            <a:pPr>
              <a:defRPr/>
            </a:pPr>
            <a:fld id="{AB733ECB-336F-41DD-B278-0507423644CD}" type="datetimeFigureOut">
              <a:rPr lang="ar-IQ"/>
              <a:pPr>
                <a:defRPr/>
              </a:pPr>
              <a:t>18/04/1440</a:t>
            </a:fld>
            <a:endParaRPr lang="ar-IQ"/>
          </a:p>
        </p:txBody>
      </p:sp>
      <p:sp>
        <p:nvSpPr>
          <p:cNvPr id="6" name="عنصر نائب للتذييل 4"/>
          <p:cNvSpPr>
            <a:spLocks noGrp="1"/>
          </p:cNvSpPr>
          <p:nvPr>
            <p:ph type="ftr" sz="quarter" idx="11"/>
          </p:nvPr>
        </p:nvSpPr>
        <p:spPr/>
        <p:txBody>
          <a:bodyPr/>
          <a:lstStyle>
            <a:lvl1pPr>
              <a:defRPr/>
            </a:lvl1pPr>
          </a:lstStyle>
          <a:p>
            <a:pPr>
              <a:defRPr/>
            </a:pPr>
            <a:endParaRPr lang="ar-IQ"/>
          </a:p>
        </p:txBody>
      </p:sp>
      <p:sp>
        <p:nvSpPr>
          <p:cNvPr id="7" name="عنصر نائب لرقم الشريحة 30"/>
          <p:cNvSpPr>
            <a:spLocks noGrp="1"/>
          </p:cNvSpPr>
          <p:nvPr>
            <p:ph type="sldNum" sz="quarter" idx="12"/>
          </p:nvPr>
        </p:nvSpPr>
        <p:spPr/>
        <p:txBody>
          <a:bodyPr/>
          <a:lstStyle>
            <a:lvl1pPr>
              <a:defRPr/>
            </a:lvl1pPr>
          </a:lstStyle>
          <a:p>
            <a:pPr>
              <a:defRPr/>
            </a:pPr>
            <a:fld id="{4F588283-B945-47C1-8E32-03E80F9CCA52}" type="slidenum">
              <a:rPr lang="ar-IQ"/>
              <a:pPr>
                <a:defRPr/>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49157" name="عنصر نائب للنص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2FC4E2C3-2E24-4D27-B4EA-F9CA69B62973}" type="datetimeFigureOut">
              <a:rPr lang="ar-IQ"/>
              <a:pPr>
                <a:defRPr/>
              </a:pPr>
              <a:t>18/04/1440</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DDDAF51C-E113-4462-B102-D5B821C707B8}" type="slidenum">
              <a:rPr lang="ar-IQ"/>
              <a:pPr>
                <a:defRPr/>
              </a:pPr>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wrap="square" lIns="91440" tIns="45720" rIns="91440" bIns="45720" numCol="1" anchor="ctr" anchorCtr="0" compatLnSpc="1">
            <a:prstTxWarp prst="textNoShape">
              <a:avLst/>
            </a:prstTxWarp>
            <a:normAutofit/>
          </a:bodyPr>
          <a:lstStyle/>
          <a:p>
            <a:pPr lvl="0"/>
            <a:r>
              <a:rPr lang="ar-SA" smtClean="0"/>
              <a:t>انقر لتحرير نمط العنوان الرئيسي</a:t>
            </a:r>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5" r:id="rId5"/>
    <p:sldLayoutId id="2147483670" r:id="rId6"/>
    <p:sldLayoutId id="2147483676" r:id="rId7"/>
    <p:sldLayoutId id="2147483677" r:id="rId8"/>
    <p:sldLayoutId id="2147483678" r:id="rId9"/>
    <p:sldLayoutId id="2147483669" r:id="rId10"/>
    <p:sldLayoutId id="2147483679" r:id="rId11"/>
  </p:sldLayoutIdLst>
  <p:txStyles>
    <p:titleStyle>
      <a:lvl1pPr algn="l" rtl="1"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1" eaLnBrk="0" fontAlgn="base" hangingPunct="0">
        <a:spcBef>
          <a:spcPct val="0"/>
        </a:spcBef>
        <a:spcAft>
          <a:spcPct val="0"/>
        </a:spcAft>
        <a:defRPr sz="3600">
          <a:solidFill>
            <a:schemeClr val="tx2"/>
          </a:solidFill>
          <a:latin typeface="Franklin Gothic Medium" pitchFamily="34" charset="0"/>
          <a:cs typeface="Tahoma" pitchFamily="34" charset="0"/>
        </a:defRPr>
      </a:lvl2pPr>
      <a:lvl3pPr algn="l" rtl="1" eaLnBrk="0" fontAlgn="base" hangingPunct="0">
        <a:spcBef>
          <a:spcPct val="0"/>
        </a:spcBef>
        <a:spcAft>
          <a:spcPct val="0"/>
        </a:spcAft>
        <a:defRPr sz="3600">
          <a:solidFill>
            <a:schemeClr val="tx2"/>
          </a:solidFill>
          <a:latin typeface="Franklin Gothic Medium" pitchFamily="34" charset="0"/>
          <a:cs typeface="Tahoma" pitchFamily="34" charset="0"/>
        </a:defRPr>
      </a:lvl3pPr>
      <a:lvl4pPr algn="l" rtl="1" eaLnBrk="0" fontAlgn="base" hangingPunct="0">
        <a:spcBef>
          <a:spcPct val="0"/>
        </a:spcBef>
        <a:spcAft>
          <a:spcPct val="0"/>
        </a:spcAft>
        <a:defRPr sz="3600">
          <a:solidFill>
            <a:schemeClr val="tx2"/>
          </a:solidFill>
          <a:latin typeface="Franklin Gothic Medium" pitchFamily="34" charset="0"/>
          <a:cs typeface="Tahoma" pitchFamily="34" charset="0"/>
        </a:defRPr>
      </a:lvl4pPr>
      <a:lvl5pPr algn="l" rtl="1" eaLnBrk="0" fontAlgn="base" hangingPunct="0">
        <a:spcBef>
          <a:spcPct val="0"/>
        </a:spcBef>
        <a:spcAft>
          <a:spcPct val="0"/>
        </a:spcAft>
        <a:defRPr sz="3600">
          <a:solidFill>
            <a:schemeClr val="tx2"/>
          </a:solidFill>
          <a:latin typeface="Franklin Gothic Medium" pitchFamily="34" charset="0"/>
          <a:cs typeface="Tahoma" pitchFamily="34" charset="0"/>
        </a:defRPr>
      </a:lvl5pPr>
      <a:lvl6pPr marL="457200" algn="l" rtl="1" fontAlgn="base">
        <a:spcBef>
          <a:spcPct val="0"/>
        </a:spcBef>
        <a:spcAft>
          <a:spcPct val="0"/>
        </a:spcAft>
        <a:defRPr sz="3600">
          <a:solidFill>
            <a:schemeClr val="tx2"/>
          </a:solidFill>
          <a:latin typeface="Franklin Gothic Medium" pitchFamily="34" charset="0"/>
          <a:cs typeface="Tahoma" pitchFamily="34" charset="0"/>
        </a:defRPr>
      </a:lvl6pPr>
      <a:lvl7pPr marL="914400" algn="l" rtl="1" fontAlgn="base">
        <a:spcBef>
          <a:spcPct val="0"/>
        </a:spcBef>
        <a:spcAft>
          <a:spcPct val="0"/>
        </a:spcAft>
        <a:defRPr sz="3600">
          <a:solidFill>
            <a:schemeClr val="tx2"/>
          </a:solidFill>
          <a:latin typeface="Franklin Gothic Medium" pitchFamily="34" charset="0"/>
          <a:cs typeface="Tahoma" pitchFamily="34" charset="0"/>
        </a:defRPr>
      </a:lvl7pPr>
      <a:lvl8pPr marL="1371600" algn="l" rtl="1" fontAlgn="base">
        <a:spcBef>
          <a:spcPct val="0"/>
        </a:spcBef>
        <a:spcAft>
          <a:spcPct val="0"/>
        </a:spcAft>
        <a:defRPr sz="3600">
          <a:solidFill>
            <a:schemeClr val="tx2"/>
          </a:solidFill>
          <a:latin typeface="Franklin Gothic Medium" pitchFamily="34" charset="0"/>
          <a:cs typeface="Tahoma" pitchFamily="34" charset="0"/>
        </a:defRPr>
      </a:lvl8pPr>
      <a:lvl9pPr marL="1828800" algn="l" rtl="1" fontAlgn="base">
        <a:spcBef>
          <a:spcPct val="0"/>
        </a:spcBef>
        <a:spcAft>
          <a:spcPct val="0"/>
        </a:spcAft>
        <a:defRPr sz="3600">
          <a:solidFill>
            <a:schemeClr val="tx2"/>
          </a:solidFill>
          <a:latin typeface="Franklin Gothic Medium" pitchFamily="34" charset="0"/>
          <a:cs typeface="Tahoma" pitchFamily="34" charset="0"/>
        </a:defRPr>
      </a:lvl9pPr>
    </p:titleStyle>
    <p:bodyStyle>
      <a:lvl1pPr marL="342900" indent="-342900" algn="r" rtl="1"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r" rtl="1"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r" rtl="1"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r" rtl="1"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r" rtl="1"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88640"/>
            <a:ext cx="8524056" cy="5976664"/>
          </a:xfrm>
        </p:spPr>
        <p:txBody>
          <a:bodyPr/>
          <a:lstStyle/>
          <a:p>
            <a:pPr marL="0" indent="0" algn="just">
              <a:buNone/>
            </a:pPr>
            <a:r>
              <a:rPr lang="ar-IQ" sz="1800" b="1" dirty="0"/>
              <a:t>انماط الاستثمار النفطي : </a:t>
            </a:r>
          </a:p>
          <a:p>
            <a:pPr marL="0" indent="0" algn="just">
              <a:buNone/>
            </a:pPr>
            <a:r>
              <a:rPr lang="ar-IQ" sz="1800" b="1" dirty="0"/>
              <a:t>الاستثمار النفطي : الاسلوب او الطريقة التي يتم بموجبها استغلال الثروة النفطية في مكان وزمان معينين من قبل مجموعة من الشركات والمستثمرين .</a:t>
            </a:r>
          </a:p>
          <a:p>
            <a:pPr marL="0" indent="0" algn="just">
              <a:buNone/>
            </a:pPr>
            <a:r>
              <a:rPr lang="ar-IQ" sz="1800" b="1" dirty="0"/>
              <a:t>وقد اختبرت صناعة النفط العالمية </a:t>
            </a:r>
            <a:r>
              <a:rPr lang="ar-IQ" sz="1800" b="1" dirty="0" err="1"/>
              <a:t>منذبدايتها</a:t>
            </a:r>
            <a:r>
              <a:rPr lang="ar-IQ" sz="1800" b="1" dirty="0"/>
              <a:t> في القرن التاسع عشر مجموعة من الانماط على وفق تطورها التاريخي , وهي : </a:t>
            </a:r>
          </a:p>
          <a:p>
            <a:pPr marL="0" indent="0" algn="just">
              <a:buNone/>
            </a:pPr>
            <a:r>
              <a:rPr lang="ar-IQ" sz="1800" b="1" dirty="0"/>
              <a:t>1- الامتيازات النفطية التقليدية . </a:t>
            </a:r>
          </a:p>
          <a:p>
            <a:pPr marL="0" indent="0" algn="just">
              <a:buNone/>
            </a:pPr>
            <a:r>
              <a:rPr lang="ar-IQ" sz="1800" b="1" dirty="0"/>
              <a:t>2- المشاركة او المناصفة </a:t>
            </a:r>
            <a:r>
              <a:rPr lang="ar-IQ" sz="1800" b="1" dirty="0" err="1"/>
              <a:t>بالارباح</a:t>
            </a:r>
            <a:r>
              <a:rPr lang="ar-IQ" sz="1800" b="1" dirty="0"/>
              <a:t> .</a:t>
            </a:r>
          </a:p>
          <a:p>
            <a:pPr marL="0" indent="0" algn="just">
              <a:buNone/>
            </a:pPr>
            <a:r>
              <a:rPr lang="ar-IQ" sz="1800" b="1" dirty="0"/>
              <a:t>3- المقاولة النفطية .</a:t>
            </a:r>
          </a:p>
          <a:p>
            <a:pPr marL="0" indent="0" algn="just">
              <a:buNone/>
            </a:pPr>
            <a:r>
              <a:rPr lang="ar-IQ" sz="1800" b="1" dirty="0"/>
              <a:t>4- الاستثمار الوطني المباشر .</a:t>
            </a:r>
          </a:p>
          <a:p>
            <a:pPr marL="0" indent="0" algn="just">
              <a:buNone/>
            </a:pPr>
            <a:r>
              <a:rPr lang="ar-IQ" sz="1800" b="1" dirty="0"/>
              <a:t>5- المشاركة النفطية والتملك الكلي . </a:t>
            </a:r>
          </a:p>
          <a:p>
            <a:pPr marL="0" indent="0" algn="just">
              <a:buNone/>
            </a:pPr>
            <a:endParaRPr lang="ar-IQ" sz="1800" b="1" dirty="0"/>
          </a:p>
          <a:p>
            <a:pPr marL="0" indent="0" algn="just">
              <a:buNone/>
            </a:pPr>
            <a:r>
              <a:rPr lang="ar-IQ" sz="1800" b="1" dirty="0"/>
              <a:t>اولا –الامتيازات النفطية (التقليدية ) : </a:t>
            </a:r>
          </a:p>
          <a:p>
            <a:pPr marL="0" indent="0" algn="just">
              <a:buNone/>
            </a:pPr>
            <a:r>
              <a:rPr lang="ar-IQ" sz="1800" b="1" dirty="0"/>
              <a:t>ويعد من الاشكال او الانماط الكلاسيكية في الاستثمار النفطي وقد ساد في الصناعة النفطية في ظل ظروف دولية وسياسية  واقتصادية معروفة الان بشكل كامل , حيث سيطرت الشركات النفطية العالمية (الشقيقات السبعة ) على اغلب المصالح والاستثمارات النفطية في بلدان العالم المنتجة للنفط الخام .</a:t>
            </a:r>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buNone/>
            </a:pPr>
            <a:endParaRPr lang="ar-IQ" dirty="0"/>
          </a:p>
        </p:txBody>
      </p:sp>
    </p:spTree>
    <p:extLst>
      <p:ext uri="{BB962C8B-B14F-4D97-AF65-F5344CB8AC3E}">
        <p14:creationId xmlns:p14="http://schemas.microsoft.com/office/powerpoint/2010/main" val="4290902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مربع نص 3"/>
          <p:cNvSpPr txBox="1">
            <a:spLocks noChangeArrowheads="1"/>
          </p:cNvSpPr>
          <p:nvPr/>
        </p:nvSpPr>
        <p:spPr bwMode="auto">
          <a:xfrm>
            <a:off x="364757" y="0"/>
            <a:ext cx="8646863" cy="4770537"/>
          </a:xfrm>
          <a:prstGeom prst="rect">
            <a:avLst/>
          </a:prstGeom>
          <a:noFill/>
          <a:ln w="9525">
            <a:noFill/>
            <a:miter lim="800000"/>
            <a:headEnd/>
            <a:tailEnd/>
          </a:ln>
        </p:spPr>
        <p:txBody>
          <a:bodyPr wrap="square">
            <a:spAutoFit/>
          </a:bodyPr>
          <a:lstStyle/>
          <a:p>
            <a:pPr algn="just"/>
            <a:r>
              <a:rPr lang="ar-IQ" sz="2000" b="1" dirty="0">
                <a:solidFill>
                  <a:schemeClr val="tx2"/>
                </a:solidFill>
                <a:latin typeface="+mn-lt"/>
                <a:cs typeface="+mn-cs"/>
              </a:rPr>
              <a:t>ثانيا- المشاركة او المناصفة </a:t>
            </a:r>
            <a:r>
              <a:rPr lang="ar-IQ" sz="2000" b="1" dirty="0" err="1">
                <a:solidFill>
                  <a:schemeClr val="tx2"/>
                </a:solidFill>
                <a:latin typeface="+mn-lt"/>
                <a:cs typeface="+mn-cs"/>
              </a:rPr>
              <a:t>بالارباح</a:t>
            </a:r>
            <a:r>
              <a:rPr lang="ar-IQ" sz="2000" b="1" dirty="0">
                <a:solidFill>
                  <a:schemeClr val="tx2"/>
                </a:solidFill>
                <a:latin typeface="+mn-lt"/>
                <a:cs typeface="+mn-cs"/>
              </a:rPr>
              <a:t> :</a:t>
            </a:r>
          </a:p>
          <a:p>
            <a:pPr algn="just"/>
            <a:r>
              <a:rPr lang="ar-IQ" sz="2000" b="1" dirty="0">
                <a:solidFill>
                  <a:schemeClr val="tx2"/>
                </a:solidFill>
                <a:latin typeface="+mn-lt"/>
                <a:cs typeface="+mn-cs"/>
              </a:rPr>
              <a:t>يقوم هذا النمط على مشاركة البلد المنتج للنفط والشركة الاحتكارية للنفط و بدأ العمل به في المنطقة العربية في بداية عقد الخمسينات من قرن العشرين .</a:t>
            </a:r>
          </a:p>
          <a:p>
            <a:pPr algn="just"/>
            <a:r>
              <a:rPr lang="ar-IQ" sz="2000" b="1" dirty="0">
                <a:solidFill>
                  <a:schemeClr val="tx2"/>
                </a:solidFill>
                <a:latin typeface="+mn-lt"/>
                <a:cs typeface="+mn-cs"/>
              </a:rPr>
              <a:t>ثالثا – المقاولة النفطية :</a:t>
            </a:r>
          </a:p>
          <a:p>
            <a:pPr algn="just"/>
            <a:r>
              <a:rPr lang="ar-IQ" sz="2000" b="1" dirty="0">
                <a:solidFill>
                  <a:schemeClr val="tx2"/>
                </a:solidFill>
                <a:latin typeface="+mn-lt"/>
                <a:cs typeface="+mn-cs"/>
              </a:rPr>
              <a:t>يعتبر واحد من انماط الاستثمار النفطي الذي بدأت الدول الاخذ به بعد حركة </a:t>
            </a:r>
            <a:r>
              <a:rPr lang="ar-IQ" sz="2000" b="1" dirty="0" err="1">
                <a:solidFill>
                  <a:schemeClr val="tx2"/>
                </a:solidFill>
                <a:latin typeface="+mn-lt"/>
                <a:cs typeface="+mn-cs"/>
              </a:rPr>
              <a:t>التأميمات</a:t>
            </a:r>
            <a:r>
              <a:rPr lang="ar-IQ" sz="2000" b="1" dirty="0">
                <a:solidFill>
                  <a:schemeClr val="tx2"/>
                </a:solidFill>
                <a:latin typeface="+mn-lt"/>
                <a:cs typeface="+mn-cs"/>
              </a:rPr>
              <a:t> التي جرت في بعض الدول النفطية .</a:t>
            </a:r>
          </a:p>
          <a:p>
            <a:pPr algn="just"/>
            <a:r>
              <a:rPr lang="ar-IQ" sz="2000" b="1" dirty="0">
                <a:solidFill>
                  <a:schemeClr val="tx2"/>
                </a:solidFill>
                <a:latin typeface="+mn-lt"/>
                <a:cs typeface="+mn-cs"/>
              </a:rPr>
              <a:t>ويقوم هذا النمط على اساس تعاقد طرف وطني في البلدان الوطنية مع طرف اجنبي للقيام ببعض الفعاليات النفطية مقابل الحصول على حصة او نصيب من العوائد النفطية . وقد اعتمد هذا النمط من الدول النفطية لتحسين شروط استغلال ثروته النفطية . </a:t>
            </a:r>
          </a:p>
          <a:p>
            <a:pPr algn="just"/>
            <a:r>
              <a:rPr lang="ar-IQ" sz="2000" b="1" dirty="0">
                <a:solidFill>
                  <a:schemeClr val="tx2"/>
                </a:solidFill>
                <a:latin typeface="+mn-lt"/>
                <a:cs typeface="+mn-cs"/>
              </a:rPr>
              <a:t>وقد ظهر هذا الشكل لأول مرة في المكسيك عام 1948 وفي اندونيسيا عام 1962 وفي ايران عام 1966 وفي العراق عام 1967 . </a:t>
            </a:r>
          </a:p>
          <a:p>
            <a:pPr algn="just"/>
            <a:endParaRPr lang="ar-IQ" sz="2000" b="1" dirty="0">
              <a:solidFill>
                <a:schemeClr val="tx2"/>
              </a:solidFill>
              <a:latin typeface="+mn-lt"/>
              <a:cs typeface="+mn-cs"/>
            </a:endParaRPr>
          </a:p>
          <a:p>
            <a:pPr algn="just"/>
            <a:endParaRPr lang="ar-IQ" sz="2400" b="1" dirty="0">
              <a:solidFill>
                <a:schemeClr val="tx2"/>
              </a:solidFill>
              <a:latin typeface="+mn-lt"/>
              <a:cs typeface="+mn-cs"/>
            </a:endParaRPr>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مربع نص 3"/>
          <p:cNvSpPr txBox="1">
            <a:spLocks noChangeArrowheads="1"/>
          </p:cNvSpPr>
          <p:nvPr/>
        </p:nvSpPr>
        <p:spPr bwMode="auto">
          <a:xfrm>
            <a:off x="395536" y="260648"/>
            <a:ext cx="8532440" cy="3785652"/>
          </a:xfrm>
          <a:prstGeom prst="rect">
            <a:avLst/>
          </a:prstGeom>
          <a:noFill/>
          <a:ln w="9525">
            <a:noFill/>
            <a:miter lim="800000"/>
            <a:headEnd/>
            <a:tailEnd/>
          </a:ln>
        </p:spPr>
        <p:txBody>
          <a:bodyPr wrap="square">
            <a:spAutoFit/>
          </a:bodyPr>
          <a:lstStyle/>
          <a:p>
            <a:r>
              <a:rPr lang="ar-IQ" sz="2000" b="1" dirty="0">
                <a:solidFill>
                  <a:schemeClr val="tx2"/>
                </a:solidFill>
                <a:latin typeface="+mn-lt"/>
                <a:cs typeface="+mn-cs"/>
              </a:rPr>
              <a:t>رابعا – الاستثمار الوطني المباشر :</a:t>
            </a:r>
          </a:p>
          <a:p>
            <a:r>
              <a:rPr lang="ar-IQ" sz="2000" b="1" dirty="0">
                <a:solidFill>
                  <a:schemeClr val="tx2"/>
                </a:solidFill>
                <a:latin typeface="+mn-lt"/>
                <a:cs typeface="+mn-cs"/>
              </a:rPr>
              <a:t>يقوم هذا النمط على اساس قيام الحكومة من خلال أحدى مؤسساتها النفطية باستغلال ثروة البلد النفطية بشكل مستقل .أو الاستفادة من بعض الخبرات الوطنية والاجنبية . وبما أن البلد صاحب الثروة هو من سيقوم  باستغلالها فان الاستثمار والمساحة المستغلة والاطراف المستفيدة , وكذلك العوائد تعود الى الدولة . </a:t>
            </a:r>
          </a:p>
          <a:p>
            <a:r>
              <a:rPr lang="ar-IQ" sz="2000" b="1" dirty="0">
                <a:solidFill>
                  <a:schemeClr val="tx2"/>
                </a:solidFill>
                <a:latin typeface="+mn-lt"/>
                <a:cs typeface="+mn-cs"/>
              </a:rPr>
              <a:t>خامسا – المشاركة النفطية والتملك الكلي : </a:t>
            </a:r>
          </a:p>
          <a:p>
            <a:r>
              <a:rPr lang="ar-IQ" sz="2000" b="1" dirty="0">
                <a:solidFill>
                  <a:schemeClr val="tx2"/>
                </a:solidFill>
                <a:latin typeface="+mn-lt"/>
                <a:cs typeface="+mn-cs"/>
              </a:rPr>
              <a:t>يعتبر هذا النمط من تنظيم العلاقة الاستثمارية بين الدول النفطية والشركات الاجنبية من الصيغ الجديدة التي أخذ بعا بعض دول الخليج العربي , مع قيام بعض الدول بتأميم صناعتها النفطية مثل ليبيا والجزائر والعراق , ورغم ان هذا النمط تعود جذوره من </a:t>
            </a:r>
            <a:r>
              <a:rPr lang="ar-IQ" sz="2000" b="1" dirty="0" err="1">
                <a:solidFill>
                  <a:schemeClr val="tx2"/>
                </a:solidFill>
                <a:latin typeface="+mn-lt"/>
                <a:cs typeface="+mn-cs"/>
              </a:rPr>
              <a:t>حيثطبيعة</a:t>
            </a:r>
            <a:r>
              <a:rPr lang="ar-IQ" sz="2000" b="1" dirty="0">
                <a:solidFill>
                  <a:schemeClr val="tx2"/>
                </a:solidFill>
                <a:latin typeface="+mn-lt"/>
                <a:cs typeface="+mn-cs"/>
              </a:rPr>
              <a:t> المشاركة الى فترات زمنية سابقة , الا ان طرحه جاء بصيغ تقابل او بديلة للتأميم . </a:t>
            </a:r>
            <a:endParaRPr lang="ar-IQ" sz="2000" b="1" dirty="0">
              <a:solidFill>
                <a:schemeClr val="tx2"/>
              </a:solidFill>
              <a:latin typeface="+mn-lt"/>
              <a:cs typeface="+mn-cs"/>
            </a:endParaRP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9" name="WordArt 167"/>
          <p:cNvSpPr>
            <a:spLocks noChangeArrowheads="1" noChangeShapeType="1" noTextEdit="1"/>
          </p:cNvSpPr>
          <p:nvPr/>
        </p:nvSpPr>
        <p:spPr bwMode="auto">
          <a:xfrm>
            <a:off x="1665267" y="431780"/>
            <a:ext cx="6075085" cy="357190"/>
          </a:xfrm>
          <a:prstGeom prst="rect">
            <a:avLst/>
          </a:prstGeom>
        </p:spPr>
        <p:txBody>
          <a:bodyPr wrap="none" fromWordArt="1">
            <a:prstTxWarp prst="textPlain">
              <a:avLst>
                <a:gd name="adj" fmla="val 50380"/>
              </a:avLst>
            </a:prstTxWarp>
          </a:bodyPr>
          <a:lstStyle/>
          <a:p>
            <a:pPr algn="ctr" fontAlgn="auto">
              <a:spcBef>
                <a:spcPts val="0"/>
              </a:spcBef>
              <a:spcAft>
                <a:spcPts val="0"/>
              </a:spcAft>
              <a:defRPr/>
            </a:pPr>
            <a:endParaRPr lang="ar-IQ" sz="2000" kern="10" dirty="0">
              <a:ln w="9525">
                <a:solidFill>
                  <a:srgbClr val="FF0066"/>
                </a:solidFill>
                <a:round/>
                <a:headEnd/>
                <a:tailEnd/>
              </a:ln>
              <a:solidFill>
                <a:schemeClr val="bg1"/>
              </a:solidFill>
              <a:effectLst>
                <a:glow rad="63500">
                  <a:schemeClr val="accent1">
                    <a:satMod val="175000"/>
                    <a:alpha val="40000"/>
                  </a:schemeClr>
                </a:glow>
                <a:outerShdw dist="35921" dir="2700000" algn="ctr" rotWithShape="0">
                  <a:srgbClr val="808080">
                    <a:alpha val="80000"/>
                  </a:srgbClr>
                </a:outerShdw>
              </a:effectLst>
              <a:latin typeface="Arial Black"/>
              <a:cs typeface="DecoType Naskh" pitchFamily="2" charset="-78"/>
            </a:endParaRPr>
          </a:p>
        </p:txBody>
      </p:sp>
      <p:sp>
        <p:nvSpPr>
          <p:cNvPr id="2" name="Rectangle 1"/>
          <p:cNvSpPr/>
          <p:nvPr/>
        </p:nvSpPr>
        <p:spPr>
          <a:xfrm>
            <a:off x="555235" y="25315"/>
            <a:ext cx="8295145" cy="7478970"/>
          </a:xfrm>
          <a:prstGeom prst="rect">
            <a:avLst/>
          </a:prstGeom>
        </p:spPr>
        <p:txBody>
          <a:bodyPr wrap="square">
            <a:spAutoFit/>
          </a:bodyPr>
          <a:lstStyle/>
          <a:p>
            <a:r>
              <a:rPr lang="ar-IQ" b="1" dirty="0">
                <a:solidFill>
                  <a:schemeClr val="tx2"/>
                </a:solidFill>
                <a:latin typeface="+mn-lt"/>
                <a:cs typeface="+mn-cs"/>
              </a:rPr>
              <a:t>التركز الاحتكاري في الصناعة النفطية : </a:t>
            </a:r>
          </a:p>
          <a:p>
            <a:r>
              <a:rPr lang="ar-IQ" b="1" dirty="0">
                <a:solidFill>
                  <a:schemeClr val="tx2"/>
                </a:solidFill>
                <a:latin typeface="+mn-lt"/>
                <a:cs typeface="+mn-cs"/>
              </a:rPr>
              <a:t>طبيعة التركز الاحتكاري :</a:t>
            </a:r>
          </a:p>
          <a:p>
            <a:r>
              <a:rPr lang="ar-IQ" b="1" dirty="0">
                <a:solidFill>
                  <a:schemeClr val="tx2"/>
                </a:solidFill>
                <a:latin typeface="+mn-lt"/>
                <a:cs typeface="+mn-cs"/>
              </a:rPr>
              <a:t>اتفق اغلب الاقتصاديين على ان صناعة النفط تقع بين اطار نموذج احتكار القلة , ويظهر ذلك من خلال سلوك الشركات النفطية الاحتكارية لاسيما بعد اتفاقية </a:t>
            </a:r>
            <a:r>
              <a:rPr lang="ar-IQ" b="1" dirty="0" err="1">
                <a:solidFill>
                  <a:schemeClr val="tx2"/>
                </a:solidFill>
                <a:latin typeface="+mn-lt"/>
                <a:cs typeface="+mn-cs"/>
              </a:rPr>
              <a:t>اكناكري</a:t>
            </a:r>
            <a:r>
              <a:rPr lang="ar-IQ" b="1" dirty="0">
                <a:solidFill>
                  <a:schemeClr val="tx2"/>
                </a:solidFill>
                <a:latin typeface="+mn-lt"/>
                <a:cs typeface="+mn-cs"/>
              </a:rPr>
              <a:t> عام 1928 والتي من اهم مبادئها جعل جميع الشركات المنضوية تحت الكارتل يتبعون سياسة موحدة لمنع فائض الانتاج أو تهديد الاسعار والاسواق وانتهت الاتفاقية عام 1947 ولكن سلوك الشركات بقي كما لوكان هناك اتفاق فيما بينهم (نيوجرسي , شل , </a:t>
            </a:r>
            <a:r>
              <a:rPr lang="ar-IQ" b="1" dirty="0" err="1">
                <a:solidFill>
                  <a:schemeClr val="tx2"/>
                </a:solidFill>
                <a:latin typeface="+mn-lt"/>
                <a:cs typeface="+mn-cs"/>
              </a:rPr>
              <a:t>انكلو</a:t>
            </a:r>
            <a:r>
              <a:rPr lang="ar-IQ" b="1" dirty="0">
                <a:solidFill>
                  <a:schemeClr val="tx2"/>
                </a:solidFill>
                <a:latin typeface="+mn-lt"/>
                <a:cs typeface="+mn-cs"/>
              </a:rPr>
              <a:t> – ايرانية ) . </a:t>
            </a:r>
          </a:p>
          <a:p>
            <a:r>
              <a:rPr lang="ar-IQ" b="1" dirty="0">
                <a:solidFill>
                  <a:schemeClr val="tx2"/>
                </a:solidFill>
                <a:latin typeface="+mn-lt"/>
                <a:cs typeface="+mn-cs"/>
              </a:rPr>
              <a:t>وهذا ناجم عن جملة من العناصر التي تتوفر في الصناعة النفطية </a:t>
            </a:r>
            <a:r>
              <a:rPr lang="ar-IQ" b="1" dirty="0" err="1">
                <a:solidFill>
                  <a:schemeClr val="tx2"/>
                </a:solidFill>
                <a:latin typeface="+mn-lt"/>
                <a:cs typeface="+mn-cs"/>
              </a:rPr>
              <a:t>ممايجعلها</a:t>
            </a:r>
            <a:r>
              <a:rPr lang="ar-IQ" b="1" dirty="0">
                <a:solidFill>
                  <a:schemeClr val="tx2"/>
                </a:solidFill>
                <a:latin typeface="+mn-lt"/>
                <a:cs typeface="+mn-cs"/>
              </a:rPr>
              <a:t> اقرب الى الاحتكار منه الى المنافسة  . وهذه العناصر هي : </a:t>
            </a:r>
          </a:p>
          <a:p>
            <a:r>
              <a:rPr lang="ar-IQ" b="1" dirty="0">
                <a:solidFill>
                  <a:schemeClr val="tx2"/>
                </a:solidFill>
                <a:latin typeface="+mn-lt"/>
                <a:cs typeface="+mn-cs"/>
              </a:rPr>
              <a:t>1- طبيعة مادة النفط من حيث تركز انتاجها في بعض المناطق وخلوها في مناطق اخرى حسب التوزيع الجغرافي لها . </a:t>
            </a:r>
          </a:p>
          <a:p>
            <a:r>
              <a:rPr lang="ar-IQ" b="1" dirty="0">
                <a:solidFill>
                  <a:schemeClr val="tx2"/>
                </a:solidFill>
                <a:latin typeface="+mn-lt"/>
                <a:cs typeface="+mn-cs"/>
              </a:rPr>
              <a:t>2- ارتفاع درجة المخاطرة في هذا النوع من الفعاليات الاقتصادية . </a:t>
            </a:r>
          </a:p>
          <a:p>
            <a:r>
              <a:rPr lang="ar-IQ" b="1" dirty="0">
                <a:solidFill>
                  <a:schemeClr val="tx2"/>
                </a:solidFill>
                <a:latin typeface="+mn-lt"/>
                <a:cs typeface="+mn-cs"/>
              </a:rPr>
              <a:t>3- ارتفاع حجم الاستثمارات التي تحتاجها الصناعة وفي كل مراحلها . </a:t>
            </a:r>
          </a:p>
          <a:p>
            <a:r>
              <a:rPr lang="ar-IQ" b="1" dirty="0">
                <a:solidFill>
                  <a:schemeClr val="tx2"/>
                </a:solidFill>
                <a:latin typeface="+mn-lt"/>
                <a:cs typeface="+mn-cs"/>
              </a:rPr>
              <a:t>4- طبيعة المرونة الكلية والتفصيلية للطلب على النفط الخام ومنتجاته وانخفاض تكاليف انتاجه , وتتعدد مراحل عمليات الانتاج النفطي وطبيعة الطلب على النفط الخام ومنتجاته من حيث العوامل المؤثرة فيه سواء كانت سياسية أو اقتصادية . </a:t>
            </a:r>
          </a:p>
          <a:p>
            <a:r>
              <a:rPr lang="ar-IQ" b="1" dirty="0">
                <a:solidFill>
                  <a:schemeClr val="tx2"/>
                </a:solidFill>
                <a:latin typeface="+mn-lt"/>
                <a:cs typeface="+mn-cs"/>
              </a:rPr>
              <a:t>كما ان الشركات الاحتكارية السبعة حاولت توزيع عبء المخاطر فيما بينها للدخول في مشاريع مشتركة  وبالتالي المساعدة على نشوء التركز الاحتكاري , يدفعها في ذلك رغبتها في أحكام سيطرتها على هذه الصناعة .</a:t>
            </a:r>
          </a:p>
          <a:p>
            <a:r>
              <a:rPr lang="ar-IQ" b="1" dirty="0">
                <a:solidFill>
                  <a:schemeClr val="tx2"/>
                </a:solidFill>
                <a:latin typeface="+mn-lt"/>
                <a:cs typeface="+mn-cs"/>
              </a:rPr>
              <a:t>وبالفعل تمكن الكارتل الدولي من مد اعماله الى كافة ارجاء العالم وبمختلف المشاريع في مجال النفط في الصناعات الاخرى . وتصل نسبة التركيز الاحتكاري في  الدول النفطية بين (70 -100% ) وفي كل مراحل الصناعة النفطية .</a:t>
            </a:r>
          </a:p>
          <a:p>
            <a:endParaRPr lang="en-US" sz="24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1223</TotalTime>
  <Words>626</Words>
  <Application>Microsoft Office PowerPoint</Application>
  <PresentationFormat>عرض على الشاشة (3:4)‏</PresentationFormat>
  <Paragraphs>44</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رحلة</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icc</dc:creator>
  <cp:lastModifiedBy>almarsa</cp:lastModifiedBy>
  <cp:revision>156</cp:revision>
  <dcterms:created xsi:type="dcterms:W3CDTF">2013-04-17T19:57:04Z</dcterms:created>
  <dcterms:modified xsi:type="dcterms:W3CDTF">2018-12-26T03:35:31Z</dcterms:modified>
</cp:coreProperties>
</file>